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5" r:id="rId1"/>
  </p:sldMasterIdLst>
  <p:sldIdLst>
    <p:sldId id="256" r:id="rId2"/>
    <p:sldId id="257" r:id="rId3"/>
    <p:sldId id="258" r:id="rId4"/>
    <p:sldId id="259" r:id="rId5"/>
    <p:sldId id="260" r:id="rId6"/>
    <p:sldId id="261" r:id="rId7"/>
    <p:sldId id="263" r:id="rId8"/>
    <p:sldId id="264" r:id="rId9"/>
    <p:sldId id="265"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1" r:id="rId24"/>
    <p:sldId id="282" r:id="rId25"/>
    <p:sldId id="283" r:id="rId26"/>
    <p:sldId id="284" r:id="rId27"/>
    <p:sldId id="285" r:id="rId28"/>
    <p:sldId id="286" r:id="rId29"/>
    <p:sldId id="287" r:id="rId30"/>
    <p:sldId id="288"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61" autoAdjust="0"/>
    <p:restoredTop sz="94660"/>
  </p:normalViewPr>
  <p:slideViewPr>
    <p:cSldViewPr snapToGrid="0">
      <p:cViewPr varScale="1">
        <p:scale>
          <a:sx n="76" d="100"/>
          <a:sy n="76" d="100"/>
        </p:scale>
        <p:origin x="54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3669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867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04604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66025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69606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1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8968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52337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01678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26305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66404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19791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93349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4310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57876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4226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54580153"/>
      </p:ext>
    </p:extLst>
  </p:cSld>
  <p:clrMap bg1="dk1" tx1="lt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6600" dirty="0" smtClean="0"/>
              <a:t>SİYASET FELSEFESİ</a:t>
            </a:r>
            <a:endParaRPr lang="tr-TR" sz="66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606550"/>
            <a:ext cx="9829800" cy="5010150"/>
          </a:xfrm>
          <a:prstGeom prst="rect">
            <a:avLst/>
          </a:prstGeom>
        </p:spPr>
      </p:pic>
    </p:spTree>
    <p:extLst>
      <p:ext uri="{BB962C8B-B14F-4D97-AF65-F5344CB8AC3E}">
        <p14:creationId xmlns:p14="http://schemas.microsoft.com/office/powerpoint/2010/main" val="3946311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29257" y="691634"/>
            <a:ext cx="7470315" cy="646331"/>
          </a:xfrm>
          <a:prstGeom prst="rect">
            <a:avLst/>
          </a:prstGeom>
        </p:spPr>
        <p:txBody>
          <a:bodyPr wrap="none">
            <a:spAutoFit/>
          </a:bodyPr>
          <a:lstStyle/>
          <a:p>
            <a:r>
              <a:rPr lang="tr-TR" sz="3600" dirty="0"/>
              <a:t>1- İktidar kaynağını nereden alır?</a:t>
            </a:r>
          </a:p>
        </p:txBody>
      </p:sp>
      <p:sp>
        <p:nvSpPr>
          <p:cNvPr id="3" name="Dikdörtgen 2"/>
          <p:cNvSpPr/>
          <p:nvPr/>
        </p:nvSpPr>
        <p:spPr>
          <a:xfrm>
            <a:off x="1320800" y="1798935"/>
            <a:ext cx="10325100" cy="2062103"/>
          </a:xfrm>
          <a:prstGeom prst="rect">
            <a:avLst/>
          </a:prstGeom>
        </p:spPr>
        <p:txBody>
          <a:bodyPr wrap="square">
            <a:spAutoFit/>
          </a:bodyPr>
          <a:lstStyle/>
          <a:p>
            <a:r>
              <a:rPr lang="tr-TR" sz="3200" dirty="0"/>
              <a:t>İktidar yönetme gücüdür. Devletleri yöneten iktidarlar bu yönetme gücünü hangi kaynaktan alırlar? Bu soruya verilen cevaplar üç ana grupta toplayabiliriz</a:t>
            </a:r>
            <a:r>
              <a:rPr lang="tr-TR" dirty="0"/>
              <a:t>.</a:t>
            </a:r>
          </a:p>
        </p:txBody>
      </p:sp>
    </p:spTree>
    <p:extLst>
      <p:ext uri="{BB962C8B-B14F-4D97-AF65-F5344CB8AC3E}">
        <p14:creationId xmlns:p14="http://schemas.microsoft.com/office/powerpoint/2010/main" val="23727717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38200" y="1271538"/>
            <a:ext cx="10477500" cy="3108543"/>
          </a:xfrm>
          <a:prstGeom prst="rect">
            <a:avLst/>
          </a:prstGeom>
        </p:spPr>
        <p:txBody>
          <a:bodyPr wrap="square">
            <a:spAutoFit/>
          </a:bodyPr>
          <a:lstStyle/>
          <a:p>
            <a:r>
              <a:rPr lang="tr-TR" dirty="0"/>
              <a:t>-</a:t>
            </a:r>
            <a:r>
              <a:rPr lang="tr-TR" sz="2800" dirty="0">
                <a:solidFill>
                  <a:srgbClr val="FF0000"/>
                </a:solidFill>
              </a:rPr>
              <a:t>Korunma İhtiyacı</a:t>
            </a:r>
            <a:r>
              <a:rPr lang="tr-TR" sz="2800" dirty="0"/>
              <a:t>: Bu görüşe göre bireyler doğadan, diğer canlılardan ve birbirlerinden gelebilecek tehlikelerden korunabilmek ve ihtiyaçlarını giderebilmek için “devleti” oluşturmuşlardır. Burada iktidarın kaynağı bireylerin korunabilmesi ve ihtiyaçlarının karşılanabilmesinde yatar. Başlıca temsilcileri PLATON, ARİSTOTELES ve İBN-İ HALDUN’ dur .</a:t>
            </a:r>
          </a:p>
        </p:txBody>
      </p:sp>
    </p:spTree>
    <p:extLst>
      <p:ext uri="{BB962C8B-B14F-4D97-AF65-F5344CB8AC3E}">
        <p14:creationId xmlns:p14="http://schemas.microsoft.com/office/powerpoint/2010/main" val="41843110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1800" y="2311400"/>
            <a:ext cx="3848100" cy="3759200"/>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562100"/>
            <a:ext cx="3213099" cy="4352925"/>
          </a:xfrm>
          <a:prstGeom prst="rect">
            <a:avLst/>
          </a:prstGeom>
        </p:spPr>
      </p:pic>
      <p:pic>
        <p:nvPicPr>
          <p:cNvPr id="4" name="Resi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4712" y="501650"/>
            <a:ext cx="2505075" cy="3689350"/>
          </a:xfrm>
          <a:prstGeom prst="rect">
            <a:avLst/>
          </a:prstGeom>
        </p:spPr>
      </p:pic>
    </p:spTree>
    <p:extLst>
      <p:ext uri="{BB962C8B-B14F-4D97-AF65-F5344CB8AC3E}">
        <p14:creationId xmlns:p14="http://schemas.microsoft.com/office/powerpoint/2010/main" val="41070735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71600" y="1128236"/>
            <a:ext cx="10134600" cy="2554545"/>
          </a:xfrm>
          <a:prstGeom prst="rect">
            <a:avLst/>
          </a:prstGeom>
        </p:spPr>
        <p:txBody>
          <a:bodyPr wrap="square">
            <a:spAutoFit/>
          </a:bodyPr>
          <a:lstStyle/>
          <a:p>
            <a:r>
              <a:rPr lang="tr-TR" sz="3200" dirty="0"/>
              <a:t>-</a:t>
            </a:r>
            <a:r>
              <a:rPr lang="tr-TR" sz="3200" dirty="0">
                <a:solidFill>
                  <a:srgbClr val="FF0000"/>
                </a:solidFill>
              </a:rPr>
              <a:t>Tanrı: </a:t>
            </a:r>
            <a:r>
              <a:rPr lang="tr-TR" sz="3200" dirty="0"/>
              <a:t>Bazılarına göre iktidarın kaynağı Tanrı’dır. İktidarın sahibi olan kişi Tanrı’nın yeryüzündeki temsilcisi olarak görülür ve toplumu yönetir. Bu görüşün başlıca temsilcileri; St. </a:t>
            </a:r>
            <a:r>
              <a:rPr lang="tr-TR" sz="3200" dirty="0" err="1"/>
              <a:t>Augustinus</a:t>
            </a:r>
            <a:r>
              <a:rPr lang="tr-TR" sz="3200" dirty="0"/>
              <a:t> ve Gazali’ dir.</a:t>
            </a:r>
          </a:p>
        </p:txBody>
      </p:sp>
    </p:spTree>
    <p:extLst>
      <p:ext uri="{BB962C8B-B14F-4D97-AF65-F5344CB8AC3E}">
        <p14:creationId xmlns:p14="http://schemas.microsoft.com/office/powerpoint/2010/main" val="20189977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101" y="584200"/>
            <a:ext cx="5465762" cy="4264025"/>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2700" y="939800"/>
            <a:ext cx="4241800" cy="4508500"/>
          </a:xfrm>
          <a:prstGeom prst="rect">
            <a:avLst/>
          </a:prstGeom>
        </p:spPr>
      </p:pic>
    </p:spTree>
    <p:extLst>
      <p:ext uri="{BB962C8B-B14F-4D97-AF65-F5344CB8AC3E}">
        <p14:creationId xmlns:p14="http://schemas.microsoft.com/office/powerpoint/2010/main" val="15351531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60400" y="1219538"/>
            <a:ext cx="10807700" cy="3600986"/>
          </a:xfrm>
          <a:prstGeom prst="rect">
            <a:avLst/>
          </a:prstGeom>
        </p:spPr>
        <p:txBody>
          <a:bodyPr wrap="square">
            <a:spAutoFit/>
          </a:bodyPr>
          <a:lstStyle/>
          <a:p>
            <a:r>
              <a:rPr lang="tr-TR" sz="3200" dirty="0"/>
              <a:t>-</a:t>
            </a:r>
            <a:r>
              <a:rPr lang="tr-TR" sz="3600" dirty="0">
                <a:solidFill>
                  <a:srgbClr val="FF0000"/>
                </a:solidFill>
              </a:rPr>
              <a:t>Bireylerin Ortak İradesi</a:t>
            </a:r>
            <a:r>
              <a:rPr lang="tr-TR" sz="3200" dirty="0"/>
              <a:t>: Bu görüşe göre insanlar devletin olmadığı yerde insanların birbirine zarar vereceğini düşünerek ortak bir irade oluşturmuşlardır. Bu nedenle insanlar aralarında anlaşarak bir sözleşme ile devleti kurmuşlardır. Bu nedenle iktidarın kaynağı insanların (halkın) ortak iradesidir. Bu görüşü savunanlar T. HOBBES, J.LOCKE, J.J. </a:t>
            </a:r>
            <a:r>
              <a:rPr lang="tr-TR" sz="3200" dirty="0" err="1"/>
              <a:t>RAUSSEAU’dur</a:t>
            </a:r>
            <a:r>
              <a:rPr lang="tr-TR" dirty="0"/>
              <a:t>.</a:t>
            </a:r>
          </a:p>
        </p:txBody>
      </p:sp>
    </p:spTree>
    <p:extLst>
      <p:ext uri="{BB962C8B-B14F-4D97-AF65-F5344CB8AC3E}">
        <p14:creationId xmlns:p14="http://schemas.microsoft.com/office/powerpoint/2010/main" val="36660088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412875" y="1511300"/>
            <a:ext cx="2076450" cy="2209800"/>
          </a:xfrm>
          <a:prstGeom prst="rect">
            <a:avLst/>
          </a:prstGeom>
        </p:spPr>
      </p:pic>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9700" y="2276474"/>
            <a:ext cx="3136900" cy="3502025"/>
          </a:xfrm>
          <a:prstGeom prst="rect">
            <a:avLst/>
          </a:prstGeom>
        </p:spPr>
      </p:pic>
      <p:pic>
        <p:nvPicPr>
          <p:cNvPr id="4" name="Resim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7424" y="1735137"/>
            <a:ext cx="3152775" cy="3890963"/>
          </a:xfrm>
          <a:prstGeom prst="rect">
            <a:avLst/>
          </a:prstGeom>
        </p:spPr>
      </p:pic>
    </p:spTree>
    <p:extLst>
      <p:ext uri="{BB962C8B-B14F-4D97-AF65-F5344CB8AC3E}">
        <p14:creationId xmlns:p14="http://schemas.microsoft.com/office/powerpoint/2010/main" val="31000790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31800" y="288141"/>
            <a:ext cx="11544300" cy="6494085"/>
          </a:xfrm>
          <a:prstGeom prst="rect">
            <a:avLst/>
          </a:prstGeom>
        </p:spPr>
        <p:txBody>
          <a:bodyPr wrap="square">
            <a:spAutoFit/>
          </a:bodyPr>
          <a:lstStyle/>
          <a:p>
            <a:r>
              <a:rPr lang="tr-TR" sz="3200" dirty="0">
                <a:solidFill>
                  <a:srgbClr val="FF0000"/>
                </a:solidFill>
              </a:rPr>
              <a:t>2-Meşruiyetin ölçütleri nelerdir</a:t>
            </a:r>
            <a:r>
              <a:rPr lang="tr-TR" sz="3200" dirty="0"/>
              <a:t>?</a:t>
            </a:r>
          </a:p>
          <a:p>
            <a:r>
              <a:rPr lang="tr-TR" sz="3200" dirty="0"/>
              <a:t>	Meşruiyet daha önce söylediğimiz gibi kamu vicdanına ve yasalara uygun olmadır. Meşruiyetin (yasallığın) ölçütleri iktidarın kaynağı ile yakından ilişkilidir. Buna göre her iktidar, kaynağını oluşturan ilkelere, dayanaklara uygun davranabildiği ölçüde meşru sayılır.</a:t>
            </a:r>
          </a:p>
          <a:p>
            <a:r>
              <a:rPr lang="tr-TR" sz="3200" dirty="0"/>
              <a:t>	Örneğin; iktidarın kaynağının Tanrı olduğu teokratik (dinsel) bir devlette iktidar kaynağını oluşturan dinsel ilke ve kurallara uyduğu sürece meşrudur. Diğer türlü meşruluğu ortadan kalkar.</a:t>
            </a:r>
          </a:p>
          <a:p>
            <a:r>
              <a:rPr lang="tr-TR" sz="3200" dirty="0"/>
              <a:t>	Hukukun üstünlüğünün kabul edildiği bir yönetim biçiminde iktidar anayasa ve yasalara uygun hareket ettiği ölçüde meşru sayılır.</a:t>
            </a:r>
          </a:p>
        </p:txBody>
      </p:sp>
    </p:spTree>
    <p:extLst>
      <p:ext uri="{BB962C8B-B14F-4D97-AF65-F5344CB8AC3E}">
        <p14:creationId xmlns:p14="http://schemas.microsoft.com/office/powerpoint/2010/main" val="1446333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19200" y="1494135"/>
            <a:ext cx="9715500" cy="2031325"/>
          </a:xfrm>
          <a:prstGeom prst="rect">
            <a:avLst/>
          </a:prstGeom>
        </p:spPr>
        <p:txBody>
          <a:bodyPr wrap="square">
            <a:spAutoFit/>
          </a:bodyPr>
          <a:lstStyle/>
          <a:p>
            <a:r>
              <a:rPr lang="tr-TR" sz="3600" dirty="0"/>
              <a:t>3- Egemenliğin kullanılış biçimleri nelerdir?</a:t>
            </a:r>
          </a:p>
          <a:p>
            <a:r>
              <a:rPr lang="tr-TR" sz="3600" dirty="0"/>
              <a:t>Max </a:t>
            </a:r>
            <a:r>
              <a:rPr lang="tr-TR" sz="3600" dirty="0" err="1"/>
              <a:t>Weber</a:t>
            </a:r>
            <a:r>
              <a:rPr lang="tr-TR" sz="3600" dirty="0"/>
              <a:t> egemenliğin kullanılışını üçe ayırmıştır</a:t>
            </a:r>
            <a:r>
              <a:rPr lang="tr-TR" dirty="0"/>
              <a:t>:</a:t>
            </a:r>
          </a:p>
          <a:p>
            <a:r>
              <a:rPr lang="tr-TR" dirty="0"/>
              <a:t>	</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2600" y="2743200"/>
            <a:ext cx="7505700" cy="3911600"/>
          </a:xfrm>
          <a:prstGeom prst="rect">
            <a:avLst/>
          </a:prstGeom>
        </p:spPr>
      </p:pic>
    </p:spTree>
    <p:extLst>
      <p:ext uri="{BB962C8B-B14F-4D97-AF65-F5344CB8AC3E}">
        <p14:creationId xmlns:p14="http://schemas.microsoft.com/office/powerpoint/2010/main" val="849550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6800" y="1295738"/>
            <a:ext cx="11023600" cy="2862322"/>
          </a:xfrm>
          <a:prstGeom prst="rect">
            <a:avLst/>
          </a:prstGeom>
        </p:spPr>
        <p:txBody>
          <a:bodyPr wrap="square">
            <a:spAutoFit/>
          </a:bodyPr>
          <a:lstStyle/>
          <a:p>
            <a:r>
              <a:rPr lang="tr-TR" dirty="0"/>
              <a:t> - </a:t>
            </a:r>
            <a:r>
              <a:rPr lang="tr-TR" sz="4000" dirty="0">
                <a:solidFill>
                  <a:srgbClr val="FF0000"/>
                </a:solidFill>
              </a:rPr>
              <a:t>Geleneksel Egemenlik: </a:t>
            </a:r>
            <a:r>
              <a:rPr lang="tr-TR" sz="2800" dirty="0"/>
              <a:t>Egemenliği kullananlar bu gücünü gelenek, görenek ve yerleşik inançlardan alır. Bu tür egemenlik gelenek ve göreneklerin hâkim olduğu, değişme ve gelişmenin yavaş olduğu eski tip toplumlarda görülür. Örneğin; ölen hükümdarın yerine genellikle büyük oğlu geçer. Çünkü gelenekler bunu söyler</a:t>
            </a:r>
            <a:r>
              <a:rPr lang="tr-TR" dirty="0"/>
              <a:t>.</a:t>
            </a:r>
          </a:p>
        </p:txBody>
      </p:sp>
    </p:spTree>
    <p:extLst>
      <p:ext uri="{BB962C8B-B14F-4D97-AF65-F5344CB8AC3E}">
        <p14:creationId xmlns:p14="http://schemas.microsoft.com/office/powerpoint/2010/main" val="1275468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5300" y="406400"/>
            <a:ext cx="11595100" cy="6172200"/>
          </a:xfrm>
        </p:spPr>
        <p:txBody>
          <a:bodyPr>
            <a:normAutofit/>
          </a:bodyPr>
          <a:lstStyle/>
          <a:p>
            <a:r>
              <a:rPr lang="tr-TR" dirty="0"/>
              <a:t>Siyaset  devlet işlerine katılma, devlet etkinliklerini belirleme işidir. Kısaca devlet, ülke, insan yönetimi olarak tanımlanabilir. Toplumsal süreç içerisinde siyaset iki farklı şekilde algılanmıştır:</a:t>
            </a:r>
            <a:br>
              <a:rPr lang="tr-TR" dirty="0"/>
            </a:br>
            <a:r>
              <a:rPr lang="tr-TR" dirty="0"/>
              <a:t>	Kimileri siyaseti “iktidarı ele geçirmek amacıyla toplumdaki sınıflar arasındaki bir mücadele” ;</a:t>
            </a:r>
            <a:br>
              <a:rPr lang="tr-TR" dirty="0"/>
            </a:br>
            <a:r>
              <a:rPr lang="tr-TR" dirty="0"/>
              <a:t>	Kimileri ise “toplumda birliği sağlamak, özel çıkarlara karşı koyarak genel yargı ve ortak iyiliği gerçekleştirmektir.” şeklinde algılamışlardır.</a:t>
            </a:r>
          </a:p>
        </p:txBody>
      </p:sp>
    </p:spTree>
    <p:extLst>
      <p:ext uri="{BB962C8B-B14F-4D97-AF65-F5344CB8AC3E}">
        <p14:creationId xmlns:p14="http://schemas.microsoft.com/office/powerpoint/2010/main" val="17251945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60400" y="1407636"/>
            <a:ext cx="11023600" cy="2677656"/>
          </a:xfrm>
          <a:prstGeom prst="rect">
            <a:avLst/>
          </a:prstGeom>
        </p:spPr>
        <p:txBody>
          <a:bodyPr wrap="square">
            <a:spAutoFit/>
          </a:bodyPr>
          <a:lstStyle/>
          <a:p>
            <a:r>
              <a:rPr lang="tr-TR" sz="4000" dirty="0"/>
              <a:t>- Karizmatik Egemenlik</a:t>
            </a:r>
            <a:r>
              <a:rPr lang="tr-TR" sz="3200" dirty="0"/>
              <a:t>: Karizma “lütuf, Tanrı vergisi” anlamına gelir. Bu tür otorite kaynağını liderin sahip olduğuna inanılan olağanüstü niteliklerden alır. Halk buna inanır ve bu nedenle lidere itaat eder. Örneğin; Atatürk.</a:t>
            </a:r>
          </a:p>
        </p:txBody>
      </p:sp>
    </p:spTree>
    <p:extLst>
      <p:ext uri="{BB962C8B-B14F-4D97-AF65-F5344CB8AC3E}">
        <p14:creationId xmlns:p14="http://schemas.microsoft.com/office/powerpoint/2010/main" val="3203891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6800" y="888137"/>
            <a:ext cx="10490200" cy="3970318"/>
          </a:xfrm>
          <a:prstGeom prst="rect">
            <a:avLst/>
          </a:prstGeom>
        </p:spPr>
        <p:txBody>
          <a:bodyPr wrap="square">
            <a:spAutoFit/>
          </a:bodyPr>
          <a:lstStyle/>
          <a:p>
            <a:r>
              <a:rPr lang="tr-TR" dirty="0"/>
              <a:t>-</a:t>
            </a:r>
            <a:r>
              <a:rPr lang="tr-TR" sz="3600" dirty="0">
                <a:solidFill>
                  <a:srgbClr val="FF0000"/>
                </a:solidFill>
              </a:rPr>
              <a:t>Demokratik ya da Hukuksal Egemenlik: </a:t>
            </a:r>
            <a:r>
              <a:rPr lang="tr-TR" sz="3600" dirty="0"/>
              <a:t>Bu tür egemenliğin geçerli olduğu toplumlarda egemenlik yazılı yasalarla demokratik esaslara göre tespit edilir. Demokratik esaslara göre başa gelen iktidar anayasa ve yasalarda belirtilen hak ve yükümlülüklerini yerine getirerek egemenliği kullanır.</a:t>
            </a:r>
          </a:p>
        </p:txBody>
      </p:sp>
    </p:spTree>
    <p:extLst>
      <p:ext uri="{BB962C8B-B14F-4D97-AF65-F5344CB8AC3E}">
        <p14:creationId xmlns:p14="http://schemas.microsoft.com/office/powerpoint/2010/main" val="4192059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87500" y="680135"/>
            <a:ext cx="11595100" cy="1938992"/>
          </a:xfrm>
          <a:prstGeom prst="rect">
            <a:avLst/>
          </a:prstGeom>
        </p:spPr>
        <p:txBody>
          <a:bodyPr wrap="square">
            <a:spAutoFit/>
          </a:bodyPr>
          <a:lstStyle/>
          <a:p>
            <a:r>
              <a:rPr lang="tr-TR" sz="4000" dirty="0">
                <a:solidFill>
                  <a:srgbClr val="FF0000"/>
                </a:solidFill>
              </a:rPr>
              <a:t>4-Bireyin temel hakları nelerdir?</a:t>
            </a:r>
          </a:p>
          <a:p>
            <a:r>
              <a:rPr lang="tr-TR" sz="4000" dirty="0" smtClean="0"/>
              <a:t>Bireyin </a:t>
            </a:r>
            <a:r>
              <a:rPr lang="tr-TR" sz="4000" dirty="0"/>
              <a:t>temel haklarını üç </a:t>
            </a:r>
            <a:r>
              <a:rPr lang="tr-TR" sz="4000" dirty="0" smtClean="0"/>
              <a:t>kümede toplayabiliriz</a:t>
            </a:r>
            <a:endParaRPr lang="tr-TR" sz="40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304" y="3213100"/>
            <a:ext cx="5784596" cy="2717800"/>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600" y="3001650"/>
            <a:ext cx="4723236" cy="3462650"/>
          </a:xfrm>
          <a:prstGeom prst="rect">
            <a:avLst/>
          </a:prstGeom>
        </p:spPr>
      </p:pic>
    </p:spTree>
    <p:extLst>
      <p:ext uri="{BB962C8B-B14F-4D97-AF65-F5344CB8AC3E}">
        <p14:creationId xmlns:p14="http://schemas.microsoft.com/office/powerpoint/2010/main" val="672292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6800" y="1203236"/>
            <a:ext cx="10490200" cy="2862322"/>
          </a:xfrm>
          <a:prstGeom prst="rect">
            <a:avLst/>
          </a:prstGeom>
        </p:spPr>
        <p:txBody>
          <a:bodyPr wrap="square">
            <a:spAutoFit/>
          </a:bodyPr>
          <a:lstStyle/>
          <a:p>
            <a:r>
              <a:rPr lang="tr-TR" sz="3600" dirty="0"/>
              <a:t>-</a:t>
            </a:r>
            <a:r>
              <a:rPr lang="tr-TR" sz="3600" dirty="0">
                <a:solidFill>
                  <a:schemeClr val="accent6">
                    <a:lumMod val="75000"/>
                  </a:schemeClr>
                </a:solidFill>
              </a:rPr>
              <a:t>Kişisel Haklar: </a:t>
            </a:r>
            <a:r>
              <a:rPr lang="tr-TR" sz="3600" dirty="0"/>
              <a:t>Devletin karşısında bireyi koruyan haklardır. Bireyin en temel olan bu haklarına “koruyucu haklar” da denir. Örneğin; yaşama, özgürlük, eşitlik, düşünme özgürlüğü </a:t>
            </a:r>
            <a:r>
              <a:rPr lang="tr-TR" sz="3600" dirty="0" err="1"/>
              <a:t>v.b</a:t>
            </a:r>
            <a:r>
              <a:rPr lang="tr-TR" sz="3600" dirty="0"/>
              <a:t>.</a:t>
            </a:r>
          </a:p>
        </p:txBody>
      </p:sp>
    </p:spTree>
    <p:extLst>
      <p:ext uri="{BB962C8B-B14F-4D97-AF65-F5344CB8AC3E}">
        <p14:creationId xmlns:p14="http://schemas.microsoft.com/office/powerpoint/2010/main" val="2992071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03300" y="1420336"/>
            <a:ext cx="10172700" cy="3416320"/>
          </a:xfrm>
          <a:prstGeom prst="rect">
            <a:avLst/>
          </a:prstGeom>
        </p:spPr>
        <p:txBody>
          <a:bodyPr wrap="square">
            <a:spAutoFit/>
          </a:bodyPr>
          <a:lstStyle/>
          <a:p>
            <a:r>
              <a:rPr lang="tr-TR" dirty="0"/>
              <a:t>-</a:t>
            </a:r>
            <a:r>
              <a:rPr lang="tr-TR" sz="3600" dirty="0">
                <a:solidFill>
                  <a:schemeClr val="accent6">
                    <a:lumMod val="75000"/>
                  </a:schemeClr>
                </a:solidFill>
              </a:rPr>
              <a:t>Toplumsal ve Ekonomik Haklar</a:t>
            </a:r>
            <a:r>
              <a:rPr lang="tr-TR" sz="3600" dirty="0"/>
              <a:t>: Kişisel haklara göre ikinci planda olan bireyin devletten isteyebileceği haklardır. Bu nedenle bu haklara “isteme hakları” da denir. Örneğin; çalışma, eğitim görme, sağlık, mülkiyet, sendikalaşma </a:t>
            </a:r>
            <a:r>
              <a:rPr lang="tr-TR" sz="3600" dirty="0" err="1"/>
              <a:t>v.b</a:t>
            </a:r>
            <a:r>
              <a:rPr lang="tr-TR" sz="3600" dirty="0"/>
              <a:t>. haklar</a:t>
            </a:r>
          </a:p>
        </p:txBody>
      </p:sp>
    </p:spTree>
    <p:extLst>
      <p:ext uri="{BB962C8B-B14F-4D97-AF65-F5344CB8AC3E}">
        <p14:creationId xmlns:p14="http://schemas.microsoft.com/office/powerpoint/2010/main" val="593318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97000" y="1928336"/>
            <a:ext cx="9918700" cy="3200876"/>
          </a:xfrm>
          <a:prstGeom prst="rect">
            <a:avLst/>
          </a:prstGeom>
        </p:spPr>
        <p:txBody>
          <a:bodyPr wrap="square">
            <a:spAutoFit/>
          </a:bodyPr>
          <a:lstStyle/>
          <a:p>
            <a:r>
              <a:rPr lang="tr-TR" dirty="0"/>
              <a:t>-</a:t>
            </a:r>
            <a:r>
              <a:rPr lang="tr-TR" sz="4000" dirty="0">
                <a:solidFill>
                  <a:schemeClr val="accent6">
                    <a:lumMod val="75000"/>
                  </a:schemeClr>
                </a:solidFill>
              </a:rPr>
              <a:t>Siyasal Haklar: </a:t>
            </a:r>
            <a:r>
              <a:rPr lang="tr-TR" sz="3600" dirty="0"/>
              <a:t>Vatandaşın devlet yönetimine katılmasını sağlayan haklardır. Bu nedenle bunlara “katılma hakları” da denir. Örneğin; vatandaşlık, seçme ve seçilme hakları </a:t>
            </a:r>
            <a:r>
              <a:rPr lang="tr-TR" sz="3600" dirty="0" err="1"/>
              <a:t>v.b</a:t>
            </a:r>
            <a:r>
              <a:rPr lang="tr-TR" sz="3600" dirty="0"/>
              <a:t>.</a:t>
            </a:r>
          </a:p>
          <a:p>
            <a:endParaRPr lang="tr-TR" dirty="0"/>
          </a:p>
        </p:txBody>
      </p:sp>
    </p:spTree>
    <p:extLst>
      <p:ext uri="{BB962C8B-B14F-4D97-AF65-F5344CB8AC3E}">
        <p14:creationId xmlns:p14="http://schemas.microsoft.com/office/powerpoint/2010/main" val="4001052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92893" y="894834"/>
            <a:ext cx="8015336" cy="707886"/>
          </a:xfrm>
          <a:prstGeom prst="rect">
            <a:avLst/>
          </a:prstGeom>
        </p:spPr>
        <p:txBody>
          <a:bodyPr wrap="none">
            <a:spAutoFit/>
          </a:bodyPr>
          <a:lstStyle/>
          <a:p>
            <a:r>
              <a:rPr lang="tr-TR" sz="4000" dirty="0">
                <a:solidFill>
                  <a:schemeClr val="accent6">
                    <a:lumMod val="75000"/>
                  </a:schemeClr>
                </a:solidFill>
              </a:rPr>
              <a:t>5-Bürokrasiden vazgeçilebilir mi</a:t>
            </a:r>
            <a:r>
              <a:rPr lang="tr-TR" dirty="0"/>
              <a:t>?</a:t>
            </a:r>
          </a:p>
        </p:txBody>
      </p:sp>
      <p:sp>
        <p:nvSpPr>
          <p:cNvPr id="3" name="Dikdörtgen 2"/>
          <p:cNvSpPr/>
          <p:nvPr/>
        </p:nvSpPr>
        <p:spPr>
          <a:xfrm>
            <a:off x="647700" y="1997839"/>
            <a:ext cx="10629900" cy="3539430"/>
          </a:xfrm>
          <a:prstGeom prst="rect">
            <a:avLst/>
          </a:prstGeom>
        </p:spPr>
        <p:txBody>
          <a:bodyPr wrap="square">
            <a:spAutoFit/>
          </a:bodyPr>
          <a:lstStyle/>
          <a:p>
            <a:r>
              <a:rPr lang="tr-TR" sz="2800" dirty="0"/>
              <a:t>Bürokrasi devlet işlerini yöneten devlet memurlarının hiyerarşik (aşamalı) olarak </a:t>
            </a:r>
            <a:r>
              <a:rPr lang="tr-TR" sz="2800" dirty="0" err="1"/>
              <a:t>sıralandırılmasıyla</a:t>
            </a:r>
            <a:r>
              <a:rPr lang="tr-TR" sz="2800" dirty="0"/>
              <a:t> oluşan yapıdır. Bu bürokratik yapı içerisinde çalışan memurların her birinin yetki, görev ve sorumlulukları farklıdır.</a:t>
            </a:r>
          </a:p>
          <a:p>
            <a:r>
              <a:rPr lang="tr-TR" sz="2800" dirty="0"/>
              <a:t>	Bürokrasinin genişlemesi iş bölümü ve uzmanlaşmayı arttırır. Ne var ki bürokrasinin bu genişlemesi yönetimde kuralcılığın, </a:t>
            </a:r>
            <a:r>
              <a:rPr lang="tr-TR" sz="2800" dirty="0" err="1"/>
              <a:t>katıcılığın</a:t>
            </a:r>
            <a:r>
              <a:rPr lang="tr-TR" sz="2800" dirty="0"/>
              <a:t>, gereksiz biçimsel işlerin, ağır işleyişin beceriksizliğin nedeni olarak gösterilmektedir</a:t>
            </a:r>
          </a:p>
        </p:txBody>
      </p:sp>
    </p:spTree>
    <p:extLst>
      <p:ext uri="{BB962C8B-B14F-4D97-AF65-F5344CB8AC3E}">
        <p14:creationId xmlns:p14="http://schemas.microsoft.com/office/powerpoint/2010/main" val="3383757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11200" y="729040"/>
            <a:ext cx="11226800" cy="5016758"/>
          </a:xfrm>
          <a:prstGeom prst="rect">
            <a:avLst/>
          </a:prstGeom>
        </p:spPr>
        <p:txBody>
          <a:bodyPr wrap="square">
            <a:spAutoFit/>
          </a:bodyPr>
          <a:lstStyle/>
          <a:p>
            <a:r>
              <a:rPr lang="tr-TR" sz="3200" dirty="0"/>
              <a:t>Örneğin; eskiden yabancı bir yatırımcının ülkemizde fabrika açabilmesi için 6-7 makamdan izin alması gerekirdi. Bu tür formaliteler yüzünden yabancı yatırımcılar ülkemizde fabrika açmak istemiyorlardı. Yine birçoğumuzun küçük bir iş için devlet dairelerinde birçok formaliteyi yerine getirmek zorunda olduğumuzu biliriz. Örneğin; babadan oğula kalan mirasın oğlunun üzerine geçirilmesinde bile birçok formalite vardır. Bu işleri yavaşlatır. Günümüzde bazı büyük özel şirketlerin de bürokratik bir yapısı vardır.</a:t>
            </a:r>
          </a:p>
        </p:txBody>
      </p:sp>
    </p:spTree>
    <p:extLst>
      <p:ext uri="{BB962C8B-B14F-4D97-AF65-F5344CB8AC3E}">
        <p14:creationId xmlns:p14="http://schemas.microsoft.com/office/powerpoint/2010/main" val="3533489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12800" y="170240"/>
            <a:ext cx="11379200" cy="6463308"/>
          </a:xfrm>
          <a:prstGeom prst="rect">
            <a:avLst/>
          </a:prstGeom>
        </p:spPr>
        <p:txBody>
          <a:bodyPr wrap="square">
            <a:spAutoFit/>
          </a:bodyPr>
          <a:lstStyle/>
          <a:p>
            <a:r>
              <a:rPr lang="tr-TR" sz="3600" dirty="0"/>
              <a:t>Her ne kadar bürokrasi birçok nedenle eleştirilse de bürokrasiden vazgeçmemiz mümkün değildir. Çünkü bürokrasinin içinde yer alan memurlar konularında uzman kişilerdir. Yazılı belgelere ve işlemlere dayanan çalışma geleneği yolsuzluk ve kanunsuzlukların ortaya çıkarılmasında önemlidir. Bürokrasi sayesinde tüm işler belirli bir düzen içerisinde aksamadan yürütülebilir.</a:t>
            </a:r>
          </a:p>
          <a:p>
            <a:r>
              <a:rPr lang="tr-TR" sz="3600" dirty="0"/>
              <a:t>	Yapılacak şey bürokrasiyi ortadan kaldırmak yerine bürokrasinin bu olumsuz yönlerini ortadan kaldıracak önlemler almaktır.</a:t>
            </a:r>
          </a:p>
          <a:p>
            <a:r>
              <a:rPr lang="tr-TR" dirty="0"/>
              <a:t>            </a:t>
            </a:r>
          </a:p>
        </p:txBody>
      </p:sp>
    </p:spTree>
    <p:extLst>
      <p:ext uri="{BB962C8B-B14F-4D97-AF65-F5344CB8AC3E}">
        <p14:creationId xmlns:p14="http://schemas.microsoft.com/office/powerpoint/2010/main" val="582529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889000" y="883335"/>
            <a:ext cx="10134600" cy="984885"/>
          </a:xfrm>
          <a:prstGeom prst="rect">
            <a:avLst/>
          </a:prstGeom>
        </p:spPr>
        <p:txBody>
          <a:bodyPr wrap="square">
            <a:spAutoFit/>
          </a:bodyPr>
          <a:lstStyle/>
          <a:p>
            <a:r>
              <a:rPr lang="tr-TR" sz="4000" dirty="0">
                <a:solidFill>
                  <a:schemeClr val="accent6">
                    <a:lumMod val="75000"/>
                  </a:schemeClr>
                </a:solidFill>
              </a:rPr>
              <a:t>SİYASET FELSEFESİNİN İKİ ANA PROBLEMİ</a:t>
            </a:r>
          </a:p>
          <a:p>
            <a:endParaRPr lang="tr-TR" dirty="0"/>
          </a:p>
        </p:txBody>
      </p:sp>
      <p:sp>
        <p:nvSpPr>
          <p:cNvPr id="4" name="Dikdörtgen 3"/>
          <p:cNvSpPr/>
          <p:nvPr/>
        </p:nvSpPr>
        <p:spPr>
          <a:xfrm>
            <a:off x="482600" y="1637437"/>
            <a:ext cx="11506200" cy="3785652"/>
          </a:xfrm>
          <a:prstGeom prst="rect">
            <a:avLst/>
          </a:prstGeom>
        </p:spPr>
        <p:txBody>
          <a:bodyPr wrap="square">
            <a:spAutoFit/>
          </a:bodyPr>
          <a:lstStyle/>
          <a:p>
            <a:r>
              <a:rPr lang="tr-TR" sz="4000" dirty="0"/>
              <a:t>Siyaset felsefesinin iki ana probleminden ilki devlet ve düzen, ikincisi birey ve devlet ilişkileridir. Devlet birey ile toplum arasındaki ilişkileri düzenler. Bu nedenle devletin olduğu yerde düzen vardır. Düzenin olmadığı yerde karmaşa (düzensizlik), anarşi ortaya çıkar.</a:t>
            </a:r>
          </a:p>
        </p:txBody>
      </p:sp>
    </p:spTree>
    <p:extLst>
      <p:ext uri="{BB962C8B-B14F-4D97-AF65-F5344CB8AC3E}">
        <p14:creationId xmlns:p14="http://schemas.microsoft.com/office/powerpoint/2010/main" val="1614902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04800" y="624110"/>
            <a:ext cx="11887200" cy="5941790"/>
          </a:xfrm>
        </p:spPr>
        <p:txBody>
          <a:bodyPr>
            <a:noAutofit/>
          </a:bodyPr>
          <a:lstStyle/>
          <a:p>
            <a:r>
              <a:rPr lang="tr-TR" sz="3200" dirty="0"/>
              <a:t>Felsefenin siyaseti konu alan alt dalı siyaset felsefesidir. Siyaset üzerine düşünme olarak tanımlanan bu felsefe dalının konusu siyasal otorite, bu otoritenin oluşumu, gücünü nasıl sürdürdüğü, birey - devlet ilişkisi, toplumda ideal bir düzen kurulabilir mi? </a:t>
            </a:r>
            <a:r>
              <a:rPr lang="tr-TR" sz="3200" dirty="0" err="1"/>
              <a:t>V.b</a:t>
            </a:r>
            <a:r>
              <a:rPr lang="tr-TR" sz="3200" dirty="0"/>
              <a:t>. türden konuların araştırılmasıdır.</a:t>
            </a:r>
            <a:br>
              <a:rPr lang="tr-TR" sz="3200" dirty="0"/>
            </a:br>
            <a:r>
              <a:rPr lang="tr-TR" sz="3200" dirty="0"/>
              <a:t>	Siyaset felsefesi ile siyaset bilimi farklıdır. Siyaset bilimi her bilim gibi olanı inceler. Siyasetle ilgili olguların nedenini nasılını araştırır. Siyaset felsefesi ise siyaset biliminden farklı olarak olanın yanında siyaset ile ilgili olması gerekenleri de araştırır, değerlendirmeler yapar farkları budur.</a:t>
            </a:r>
          </a:p>
        </p:txBody>
      </p:sp>
    </p:spTree>
    <p:extLst>
      <p:ext uri="{BB962C8B-B14F-4D97-AF65-F5344CB8AC3E}">
        <p14:creationId xmlns:p14="http://schemas.microsoft.com/office/powerpoint/2010/main" val="6460065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81000" y="1305342"/>
            <a:ext cx="11366500" cy="4216539"/>
          </a:xfrm>
          <a:prstGeom prst="rect">
            <a:avLst/>
          </a:prstGeom>
        </p:spPr>
        <p:txBody>
          <a:bodyPr wrap="square">
            <a:spAutoFit/>
          </a:bodyPr>
          <a:lstStyle/>
          <a:p>
            <a:r>
              <a:rPr lang="tr-TR" sz="2800" dirty="0">
                <a:solidFill>
                  <a:schemeClr val="accent6">
                    <a:lumMod val="75000"/>
                  </a:schemeClr>
                </a:solidFill>
              </a:rPr>
              <a:t>KARMAŞA-DÜZEN-ÜTOPYA</a:t>
            </a:r>
          </a:p>
          <a:p>
            <a:r>
              <a:rPr lang="tr-TR" dirty="0"/>
              <a:t>	</a:t>
            </a:r>
            <a:r>
              <a:rPr lang="tr-TR" sz="2400" dirty="0">
                <a:solidFill>
                  <a:schemeClr val="accent6">
                    <a:lumMod val="75000"/>
                  </a:schemeClr>
                </a:solidFill>
              </a:rPr>
              <a:t>Karmaşa (düzensizlik</a:t>
            </a:r>
            <a:r>
              <a:rPr lang="tr-TR" sz="2400" dirty="0"/>
              <a:t>): Genelde mevcut kuralların uygulanmaması ya da bu kurallara uyulmaması durumu karmaşa durumu oluşturur. Karmaşa durumunda herkes kişisel arzu ve istekleri doğrultusunda hareket eder. İnsanlık tarihinde böyle bir toplum yoktur. Karmaşa gerçekleşmesinden korkulan bir durumdur.</a:t>
            </a:r>
          </a:p>
          <a:p>
            <a:r>
              <a:rPr lang="tr-TR" sz="2400" dirty="0"/>
              <a:t>	</a:t>
            </a:r>
            <a:r>
              <a:rPr lang="tr-TR" sz="2400" dirty="0">
                <a:solidFill>
                  <a:schemeClr val="accent6">
                    <a:lumMod val="75000"/>
                  </a:schemeClr>
                </a:solidFill>
              </a:rPr>
              <a:t>Düzen: </a:t>
            </a:r>
            <a:r>
              <a:rPr lang="tr-TR" sz="2400" dirty="0"/>
              <a:t>Toplumsal yaşamın çeşitli kurallarla belirlenmiş olması durumudur. Böylece bireyler, bir birlik oluşturarak, yaşamlarını karşılıklı güven ve mutluluk içerisinde sürdürürler.</a:t>
            </a:r>
          </a:p>
          <a:p>
            <a:r>
              <a:rPr lang="tr-TR" sz="2400" dirty="0"/>
              <a:t>	</a:t>
            </a:r>
            <a:r>
              <a:rPr lang="tr-TR" sz="2400" dirty="0">
                <a:solidFill>
                  <a:schemeClr val="accent6">
                    <a:lumMod val="75000"/>
                  </a:schemeClr>
                </a:solidFill>
              </a:rPr>
              <a:t>Ütopya: </a:t>
            </a:r>
            <a:r>
              <a:rPr lang="tr-TR" sz="2400" dirty="0"/>
              <a:t>Gerçekte var olmayan, fakat var olması tasarlanan ideal bir toplum biçimini ifade eden kavramdır. Düş ülkesi olarak da tanımlanır.</a:t>
            </a:r>
          </a:p>
        </p:txBody>
      </p:sp>
    </p:spTree>
    <p:extLst>
      <p:ext uri="{BB962C8B-B14F-4D97-AF65-F5344CB8AC3E}">
        <p14:creationId xmlns:p14="http://schemas.microsoft.com/office/powerpoint/2010/main" val="2966108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Siyaset Felsefesinin Temel Kavramları</a:t>
            </a:r>
          </a:p>
        </p:txBody>
      </p:sp>
      <p:sp>
        <p:nvSpPr>
          <p:cNvPr id="4" name="Dikdörtgen 3"/>
          <p:cNvSpPr/>
          <p:nvPr/>
        </p:nvSpPr>
        <p:spPr>
          <a:xfrm>
            <a:off x="1371600" y="1146939"/>
            <a:ext cx="10820400" cy="5016758"/>
          </a:xfrm>
          <a:prstGeom prst="rect">
            <a:avLst/>
          </a:prstGeom>
        </p:spPr>
        <p:txBody>
          <a:bodyPr wrap="square">
            <a:spAutoFit/>
          </a:bodyPr>
          <a:lstStyle/>
          <a:p>
            <a:r>
              <a:rPr lang="tr-TR" sz="3200" dirty="0">
                <a:solidFill>
                  <a:srgbClr val="FF0000"/>
                </a:solidFill>
              </a:rPr>
              <a:t>Birey</a:t>
            </a:r>
            <a:r>
              <a:rPr lang="tr-TR" sz="3200" dirty="0"/>
              <a:t>: Tek insan anlamına gelir.</a:t>
            </a:r>
          </a:p>
          <a:p>
            <a:r>
              <a:rPr lang="tr-TR" sz="3200" dirty="0">
                <a:solidFill>
                  <a:srgbClr val="FF0000"/>
                </a:solidFill>
              </a:rPr>
              <a:t>Toplum</a:t>
            </a:r>
            <a:r>
              <a:rPr lang="tr-TR" sz="3200" dirty="0"/>
              <a:t>: Temel ve toplumsal ihtiyaçlarını karşılamak için birbirleriyle ilişki kuran, ortak bir kültürü paylaşan, aynı toprak parçası üzerinde yaşayan insan topluluğudur.</a:t>
            </a:r>
          </a:p>
          <a:p>
            <a:r>
              <a:rPr lang="tr-TR" sz="3200" dirty="0">
                <a:solidFill>
                  <a:srgbClr val="FF0000"/>
                </a:solidFill>
              </a:rPr>
              <a:t>Sivil Toplum</a:t>
            </a:r>
            <a:r>
              <a:rPr lang="tr-TR" sz="3200" dirty="0"/>
              <a:t>: Devletin denetimi ve baskısının dışında kendini yönetebilen, sosyokültürel etkinliklerde bulunabilen, özgür ve bağımsız vatandaşlardan oluşan demokratik yapıdaki dernek, vakıf </a:t>
            </a:r>
            <a:r>
              <a:rPr lang="tr-TR" sz="3200" dirty="0" err="1"/>
              <a:t>v.b</a:t>
            </a:r>
            <a:r>
              <a:rPr lang="tr-TR" sz="3200" dirty="0"/>
              <a:t>. örgütlerdir. </a:t>
            </a:r>
          </a:p>
        </p:txBody>
      </p:sp>
    </p:spTree>
    <p:extLst>
      <p:ext uri="{BB962C8B-B14F-4D97-AF65-F5344CB8AC3E}">
        <p14:creationId xmlns:p14="http://schemas.microsoft.com/office/powerpoint/2010/main" val="2326914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74700" y="624110"/>
            <a:ext cx="11417300" cy="4989290"/>
          </a:xfrm>
        </p:spPr>
        <p:txBody>
          <a:bodyPr>
            <a:normAutofit fontScale="90000"/>
          </a:bodyPr>
          <a:lstStyle/>
          <a:p>
            <a:r>
              <a:rPr lang="tr-TR" sz="4400" dirty="0">
                <a:solidFill>
                  <a:srgbClr val="FF0000"/>
                </a:solidFill>
              </a:rPr>
              <a:t>Başlıca özellikleri:</a:t>
            </a:r>
            <a:r>
              <a:rPr lang="tr-TR" dirty="0"/>
              <a:t/>
            </a:r>
            <a:br>
              <a:rPr lang="tr-TR" dirty="0"/>
            </a:br>
            <a:r>
              <a:rPr lang="tr-TR" dirty="0"/>
              <a:t>Tümüyle özgür vatandaşlardan oluşması</a:t>
            </a:r>
            <a:br>
              <a:rPr lang="tr-TR" dirty="0"/>
            </a:br>
            <a:r>
              <a:rPr lang="tr-TR" dirty="0"/>
              <a:t>- Devlet karşısında özerk (bağımsız) bir yapıda bulunması</a:t>
            </a:r>
            <a:br>
              <a:rPr lang="tr-TR" dirty="0"/>
            </a:br>
            <a:r>
              <a:rPr lang="tr-TR" dirty="0"/>
              <a:t>- Gerektiğinde belli konularda iktidara baskı ve zorlama yapabilmesi</a:t>
            </a:r>
            <a:br>
              <a:rPr lang="tr-TR" dirty="0"/>
            </a:br>
            <a:r>
              <a:rPr lang="tr-TR" dirty="0"/>
              <a:t>- Siyaseti araç olarak görmesi</a:t>
            </a:r>
            <a:br>
              <a:rPr lang="tr-TR" dirty="0"/>
            </a:br>
            <a:r>
              <a:rPr lang="tr-TR" dirty="0"/>
              <a:t>Örneğin; TÜSİAD, MÜSİAD, Atatürkçü Düşünce Dernekleri, AKUT </a:t>
            </a:r>
            <a:r>
              <a:rPr lang="tr-TR" dirty="0" err="1"/>
              <a:t>v.b</a:t>
            </a:r>
            <a:r>
              <a:rPr lang="tr-TR" dirty="0"/>
              <a:t>. örgütler</a:t>
            </a:r>
            <a:br>
              <a:rPr lang="tr-TR" dirty="0"/>
            </a:br>
            <a:endParaRPr lang="tr-TR" dirty="0"/>
          </a:p>
        </p:txBody>
      </p:sp>
    </p:spTree>
    <p:extLst>
      <p:ext uri="{BB962C8B-B14F-4D97-AF65-F5344CB8AC3E}">
        <p14:creationId xmlns:p14="http://schemas.microsoft.com/office/powerpoint/2010/main" val="8596753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0200" y="241300"/>
            <a:ext cx="11772900" cy="6845300"/>
          </a:xfrm>
        </p:spPr>
        <p:txBody>
          <a:bodyPr>
            <a:normAutofit/>
          </a:bodyPr>
          <a:lstStyle/>
          <a:p>
            <a:r>
              <a:rPr lang="tr-TR" dirty="0">
                <a:solidFill>
                  <a:srgbClr val="FF0000"/>
                </a:solidFill>
              </a:rPr>
              <a:t>Devlet:</a:t>
            </a:r>
            <a:r>
              <a:rPr lang="tr-TR" dirty="0"/>
              <a:t> Belirli bir yerde yaşayan insan topluluğunun oluşturduğu siyasal örgütlenmedir. Kendini oluşturan insan topluluğu üzerinde denetim ve yaptırıma sahiptir.</a:t>
            </a:r>
            <a:br>
              <a:rPr lang="tr-TR" dirty="0"/>
            </a:br>
            <a:r>
              <a:rPr lang="tr-TR" dirty="0">
                <a:solidFill>
                  <a:srgbClr val="FF0000"/>
                </a:solidFill>
              </a:rPr>
              <a:t>İktidar:</a:t>
            </a:r>
            <a:r>
              <a:rPr lang="tr-TR" dirty="0"/>
              <a:t> Toplumu yönetme ve yönlendirme gücüdür. İktidar devlet gücünü kullanma yetkisi verir. </a:t>
            </a:r>
            <a:br>
              <a:rPr lang="tr-TR" dirty="0"/>
            </a:br>
            <a:r>
              <a:rPr lang="tr-TR" dirty="0">
                <a:solidFill>
                  <a:srgbClr val="FF0000"/>
                </a:solidFill>
              </a:rPr>
              <a:t>Yönetim</a:t>
            </a:r>
            <a:r>
              <a:rPr lang="tr-TR" dirty="0"/>
              <a:t>: Bir Kurumu, sözgelimi devleti saptanan ilke ve amaçlara göre çalıştırma, yönetmedir.</a:t>
            </a:r>
            <a:br>
              <a:rPr lang="tr-TR" dirty="0"/>
            </a:br>
            <a:r>
              <a:rPr lang="tr-TR" dirty="0">
                <a:solidFill>
                  <a:srgbClr val="FF0000"/>
                </a:solidFill>
              </a:rPr>
              <a:t>Meşruiyet (Yasallık)</a:t>
            </a:r>
            <a:r>
              <a:rPr lang="tr-TR" dirty="0"/>
              <a:t>: Kamu vicdanına ve yasaya uygun olma demektir.</a:t>
            </a:r>
          </a:p>
        </p:txBody>
      </p:sp>
    </p:spTree>
    <p:extLst>
      <p:ext uri="{BB962C8B-B14F-4D97-AF65-F5344CB8AC3E}">
        <p14:creationId xmlns:p14="http://schemas.microsoft.com/office/powerpoint/2010/main" val="21583359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23900" y="1450539"/>
            <a:ext cx="11099800" cy="4524315"/>
          </a:xfrm>
          <a:prstGeom prst="rect">
            <a:avLst/>
          </a:prstGeom>
        </p:spPr>
        <p:txBody>
          <a:bodyPr wrap="square">
            <a:spAutoFit/>
          </a:bodyPr>
          <a:lstStyle/>
          <a:p>
            <a:r>
              <a:rPr lang="tr-TR" sz="3200" dirty="0">
                <a:solidFill>
                  <a:srgbClr val="FF0000"/>
                </a:solidFill>
              </a:rPr>
              <a:t>Hak</a:t>
            </a:r>
            <a:r>
              <a:rPr lang="tr-TR" sz="3200" dirty="0"/>
              <a:t>: Başkasından isteyebileceğimiz şeydir. Başkalarının bizden isteyebileceği şey ise ödevdir. Örneğin; okul kitaplığından kitap almamız hakkımızdır. Zamanında geri vermemiz ise ödevimizdir.</a:t>
            </a:r>
          </a:p>
          <a:p>
            <a:r>
              <a:rPr lang="tr-TR" sz="3200" dirty="0">
                <a:solidFill>
                  <a:srgbClr val="FF0000"/>
                </a:solidFill>
              </a:rPr>
              <a:t>Hukuk: </a:t>
            </a:r>
            <a:r>
              <a:rPr lang="tr-TR" sz="3200" dirty="0"/>
              <a:t>Bireyler arasındaki toplumsal ilişkileri düzenleyen uyulması zorunlu kurallar topluluğudur.</a:t>
            </a:r>
          </a:p>
          <a:p>
            <a:endParaRPr lang="tr-TR" sz="3200" dirty="0"/>
          </a:p>
          <a:p>
            <a:r>
              <a:rPr lang="tr-TR" sz="3200" dirty="0">
                <a:solidFill>
                  <a:srgbClr val="FF0000"/>
                </a:solidFill>
              </a:rPr>
              <a:t>Yasa: </a:t>
            </a:r>
            <a:r>
              <a:rPr lang="tr-TR" sz="3200" dirty="0"/>
              <a:t>Bireyler arası ilişkileri düzenlemek amacıyla devlet tarafından koyulmuş kurallar.</a:t>
            </a:r>
          </a:p>
        </p:txBody>
      </p:sp>
    </p:spTree>
    <p:extLst>
      <p:ext uri="{BB962C8B-B14F-4D97-AF65-F5344CB8AC3E}">
        <p14:creationId xmlns:p14="http://schemas.microsoft.com/office/powerpoint/2010/main" val="25942232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1100" y="829439"/>
            <a:ext cx="10185400" cy="5016758"/>
          </a:xfrm>
          <a:prstGeom prst="rect">
            <a:avLst/>
          </a:prstGeom>
        </p:spPr>
        <p:txBody>
          <a:bodyPr wrap="square">
            <a:spAutoFit/>
          </a:bodyPr>
          <a:lstStyle/>
          <a:p>
            <a:r>
              <a:rPr lang="tr-TR" sz="3200" dirty="0">
                <a:solidFill>
                  <a:srgbClr val="FF0000"/>
                </a:solidFill>
              </a:rPr>
              <a:t>Bürokrasi</a:t>
            </a:r>
            <a:r>
              <a:rPr lang="tr-TR" sz="3200" dirty="0"/>
              <a:t>: Devlet işlerini yürüten devlet memurlarının hiyerarşik (aşamalı) biçimde sıralanması sonucunda oluşan yapıdır. Örneğin; okulda müdür, müdür yardımcıları, öğretmenler ve hizmetlilerin aşamalı olarak sıralanması okul bürokrasisini oluşturur. Bürokrasi genişledikçe devletteki aşamaların sayısı artar. İşler daha yavaş sürer. Örneğin; okulda yapılacak bir mezuniyet balosu için sırasıyla okul müdürü, Milli Eğitim Müdürlüğü, Kaymakam’dan izin alınması gerekir.</a:t>
            </a:r>
          </a:p>
        </p:txBody>
      </p:sp>
    </p:spTree>
    <p:extLst>
      <p:ext uri="{BB962C8B-B14F-4D97-AF65-F5344CB8AC3E}">
        <p14:creationId xmlns:p14="http://schemas.microsoft.com/office/powerpoint/2010/main" val="22028144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23700" y="767834"/>
            <a:ext cx="8424101" cy="646331"/>
          </a:xfrm>
          <a:prstGeom prst="rect">
            <a:avLst/>
          </a:prstGeom>
        </p:spPr>
        <p:txBody>
          <a:bodyPr wrap="none">
            <a:spAutoFit/>
          </a:bodyPr>
          <a:lstStyle/>
          <a:p>
            <a:r>
              <a:rPr lang="tr-TR" sz="3600" dirty="0"/>
              <a:t>SİYASET FELSEFESİNİN TEMEL SORULARI</a:t>
            </a:r>
          </a:p>
        </p:txBody>
      </p:sp>
      <p:sp>
        <p:nvSpPr>
          <p:cNvPr id="3" name="Dikdörtgen 2"/>
          <p:cNvSpPr/>
          <p:nvPr/>
        </p:nvSpPr>
        <p:spPr>
          <a:xfrm>
            <a:off x="1257301" y="1414165"/>
            <a:ext cx="10312400" cy="3970318"/>
          </a:xfrm>
          <a:prstGeom prst="rect">
            <a:avLst/>
          </a:prstGeom>
        </p:spPr>
        <p:txBody>
          <a:bodyPr wrap="square">
            <a:spAutoFit/>
          </a:bodyPr>
          <a:lstStyle/>
          <a:p>
            <a:r>
              <a:rPr lang="tr-TR" sz="2800" dirty="0"/>
              <a:t>Siyaset felsefecileri yaşadıkları toplumdan etkilenerek siyaset felsefesi ile ilgili aşağıdaki temel sorulara cevap aramışlardır.</a:t>
            </a:r>
          </a:p>
          <a:p>
            <a:pPr marL="457200" indent="-457200">
              <a:buFontTx/>
              <a:buChar char="-"/>
            </a:pPr>
            <a:r>
              <a:rPr lang="tr-TR" sz="2800" dirty="0" smtClean="0"/>
              <a:t>İktidar </a:t>
            </a:r>
            <a:r>
              <a:rPr lang="tr-TR" sz="2800" dirty="0"/>
              <a:t>kaynağını nereden alır?                   </a:t>
            </a:r>
            <a:endParaRPr lang="tr-TR" sz="2800" dirty="0" smtClean="0"/>
          </a:p>
          <a:p>
            <a:r>
              <a:rPr lang="tr-TR" sz="2800" dirty="0" smtClean="0"/>
              <a:t>  </a:t>
            </a:r>
            <a:r>
              <a:rPr lang="tr-TR" sz="2800" dirty="0"/>
              <a:t>- Bireyin temel hakları nelerdir?</a:t>
            </a:r>
          </a:p>
          <a:p>
            <a:pPr marL="457200" indent="-457200">
              <a:buFontTx/>
              <a:buChar char="-"/>
            </a:pPr>
            <a:r>
              <a:rPr lang="tr-TR" sz="2800" dirty="0" smtClean="0"/>
              <a:t>Meşruiyetin </a:t>
            </a:r>
            <a:r>
              <a:rPr lang="tr-TR" sz="2800" dirty="0"/>
              <a:t>ölçütleri nelerdir?                 </a:t>
            </a:r>
          </a:p>
          <a:p>
            <a:r>
              <a:rPr lang="tr-TR" sz="2800" dirty="0" smtClean="0"/>
              <a:t> </a:t>
            </a:r>
            <a:r>
              <a:rPr lang="tr-TR" sz="2800" dirty="0"/>
              <a:t>- Bürokrasiden vazgeçilebilir mi?</a:t>
            </a:r>
          </a:p>
          <a:p>
            <a:pPr marL="457200" indent="-457200">
              <a:buFontTx/>
              <a:buChar char="-"/>
            </a:pPr>
            <a:r>
              <a:rPr lang="tr-TR" sz="2800" dirty="0" smtClean="0"/>
              <a:t>Egemenliğin </a:t>
            </a:r>
            <a:r>
              <a:rPr lang="tr-TR" sz="2800" dirty="0"/>
              <a:t>kullanılış biçimleri nelerdir? </a:t>
            </a:r>
            <a:endParaRPr lang="tr-TR" sz="2800" dirty="0" smtClean="0"/>
          </a:p>
          <a:p>
            <a:r>
              <a:rPr lang="tr-TR" sz="2800" dirty="0" smtClean="0"/>
              <a:t> </a:t>
            </a:r>
            <a:r>
              <a:rPr lang="tr-TR" sz="2800" dirty="0"/>
              <a:t>–Sivil toplumun anlamı nedir?</a:t>
            </a:r>
          </a:p>
        </p:txBody>
      </p:sp>
    </p:spTree>
    <p:extLst>
      <p:ext uri="{BB962C8B-B14F-4D97-AF65-F5344CB8AC3E}">
        <p14:creationId xmlns:p14="http://schemas.microsoft.com/office/powerpoint/2010/main" val="2149667764"/>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docProps/app.xml><?xml version="1.0" encoding="utf-8"?>
<Properties xmlns="http://schemas.openxmlformats.org/officeDocument/2006/extended-properties" xmlns:vt="http://schemas.openxmlformats.org/officeDocument/2006/docPropsVTypes">
  <Template>Wisp</Template>
  <TotalTime>123</TotalTime>
  <Words>979</Words>
  <Application>Microsoft Office PowerPoint</Application>
  <PresentationFormat>Geniş ekran</PresentationFormat>
  <Paragraphs>55</Paragraphs>
  <Slides>30</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30</vt:i4>
      </vt:variant>
    </vt:vector>
  </HeadingPairs>
  <TitlesOfParts>
    <vt:vector size="34" baseType="lpstr">
      <vt:lpstr>Arial</vt:lpstr>
      <vt:lpstr>Century Gothic</vt:lpstr>
      <vt:lpstr>Wingdings 3</vt:lpstr>
      <vt:lpstr>Duman</vt:lpstr>
      <vt:lpstr>SİYASET FELSEFESİ</vt:lpstr>
      <vt:lpstr>Siyaset  devlet işlerine katılma, devlet etkinliklerini belirleme işidir. Kısaca devlet, ülke, insan yönetimi olarak tanımlanabilir. Toplumsal süreç içerisinde siyaset iki farklı şekilde algılanmıştır:  Kimileri siyaseti “iktidarı ele geçirmek amacıyla toplumdaki sınıflar arasındaki bir mücadele” ;  Kimileri ise “toplumda birliği sağlamak, özel çıkarlara karşı koyarak genel yargı ve ortak iyiliği gerçekleştirmektir.” şeklinde algılamışlardır.</vt:lpstr>
      <vt:lpstr>Felsefenin siyaseti konu alan alt dalı siyaset felsefesidir. Siyaset üzerine düşünme olarak tanımlanan bu felsefe dalının konusu siyasal otorite, bu otoritenin oluşumu, gücünü nasıl sürdürdüğü, birey - devlet ilişkisi, toplumda ideal bir düzen kurulabilir mi? V.b. türden konuların araştırılmasıdır.  Siyaset felsefesi ile siyaset bilimi farklıdır. Siyaset bilimi her bilim gibi olanı inceler. Siyasetle ilgili olguların nedenini nasılını araştırır. Siyaset felsefesi ise siyaset biliminden farklı olarak olanın yanında siyaset ile ilgili olması gerekenleri de araştırır, değerlendirmeler yapar farkları budur.</vt:lpstr>
      <vt:lpstr>Siyaset Felsefesinin Temel Kavramları</vt:lpstr>
      <vt:lpstr>Başlıca özellikleri: Tümüyle özgür vatandaşlardan oluşması - Devlet karşısında özerk (bağımsız) bir yapıda bulunması - Gerektiğinde belli konularda iktidara baskı ve zorlama yapabilmesi - Siyaseti araç olarak görmesi Örneğin; TÜSİAD, MÜSİAD, Atatürkçü Düşünce Dernekleri, AKUT v.b. örgütler </vt:lpstr>
      <vt:lpstr>Devlet: Belirli bir yerde yaşayan insan topluluğunun oluşturduğu siyasal örgütlenmedir. Kendini oluşturan insan topluluğu üzerinde denetim ve yaptırıma sahiptir. İktidar: Toplumu yönetme ve yönlendirme gücüdür. İktidar devlet gücünü kullanma yetkisi verir.  Yönetim: Bir Kurumu, sözgelimi devleti saptanan ilke ve amaçlara göre çalıştırma, yönetmedir. Meşruiyet (Yasallık): Kamu vicdanına ve yasaya uygun olma demektir.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SİYASET FELSEFESİ</dc:title>
  <dc:creator>abi</dc:creator>
  <cp:lastModifiedBy>abi</cp:lastModifiedBy>
  <cp:revision>88</cp:revision>
  <dcterms:created xsi:type="dcterms:W3CDTF">2014-03-29T08:27:08Z</dcterms:created>
  <dcterms:modified xsi:type="dcterms:W3CDTF">2014-03-29T20:41:40Z</dcterms:modified>
</cp:coreProperties>
</file>